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31"/>
  </p:notesMasterIdLst>
  <p:sldIdLst>
    <p:sldId id="322" r:id="rId3"/>
    <p:sldId id="487" r:id="rId4"/>
    <p:sldId id="347" r:id="rId5"/>
    <p:sldId id="488" r:id="rId6"/>
    <p:sldId id="446" r:id="rId7"/>
    <p:sldId id="489" r:id="rId8"/>
    <p:sldId id="448" r:id="rId9"/>
    <p:sldId id="452" r:id="rId10"/>
    <p:sldId id="453" r:id="rId11"/>
    <p:sldId id="405" r:id="rId12"/>
    <p:sldId id="463" r:id="rId13"/>
    <p:sldId id="490" r:id="rId14"/>
    <p:sldId id="482" r:id="rId15"/>
    <p:sldId id="478" r:id="rId16"/>
    <p:sldId id="379" r:id="rId17"/>
    <p:sldId id="428" r:id="rId18"/>
    <p:sldId id="395" r:id="rId19"/>
    <p:sldId id="331" r:id="rId20"/>
    <p:sldId id="424" r:id="rId21"/>
    <p:sldId id="366" r:id="rId22"/>
    <p:sldId id="486" r:id="rId23"/>
    <p:sldId id="491" r:id="rId24"/>
    <p:sldId id="436" r:id="rId25"/>
    <p:sldId id="399" r:id="rId26"/>
    <p:sldId id="392" r:id="rId27"/>
    <p:sldId id="401" r:id="rId28"/>
    <p:sldId id="402" r:id="rId29"/>
    <p:sldId id="273" r:id="rId3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8" autoAdjust="0"/>
    <p:restoredTop sz="96928"/>
  </p:normalViewPr>
  <p:slideViewPr>
    <p:cSldViewPr snapToGrid="0" snapToObjects="1" showGuides="1">
      <p:cViewPr varScale="1">
        <p:scale>
          <a:sx n="122" d="100"/>
          <a:sy n="122" d="100"/>
        </p:scale>
        <p:origin x="240" y="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3/26/21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1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3/26/21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5" Type="http://schemas.openxmlformats.org/officeDocument/2006/relationships/image" Target="../media/image80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24" Type="http://schemas.openxmlformats.org/officeDocument/2006/relationships/image" Target="../media/image79.pn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23" Type="http://schemas.openxmlformats.org/officeDocument/2006/relationships/image" Target="../media/image78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81.svg"/><Relationship Id="rId7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svg"/><Relationship Id="rId11" Type="http://schemas.openxmlformats.org/officeDocument/2006/relationships/image" Target="../media/image86.svg"/><Relationship Id="rId5" Type="http://schemas.openxmlformats.org/officeDocument/2006/relationships/image" Target="../media/image82.svg"/><Relationship Id="rId10" Type="http://schemas.openxmlformats.org/officeDocument/2006/relationships/image" Target="../media/image85.svg"/><Relationship Id="rId4" Type="http://schemas.openxmlformats.org/officeDocument/2006/relationships/image" Target="../media/image47.png"/><Relationship Id="rId9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svg"/><Relationship Id="rId7" Type="http://schemas.openxmlformats.org/officeDocument/2006/relationships/image" Target="../media/image9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9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svg"/><Relationship Id="rId7" Type="http://schemas.openxmlformats.org/officeDocument/2006/relationships/image" Target="../media/image9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9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9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348" y="79690"/>
            <a:ext cx="10972800" cy="120032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Palatino Linotype" panose="02040502050505030304" pitchFamily="18" charset="0"/>
              </a:rPr>
              <a:t>Proof-of-Execution: Reaching Consensus </a:t>
            </a:r>
            <a:br>
              <a:rPr lang="en-US" sz="4000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Palatino Linotype" panose="02040502050505030304" pitchFamily="18" charset="0"/>
              </a:rPr>
              <a:t>through Fault Tolerant Speculation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036" y="3367715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91" y="1730125"/>
            <a:ext cx="1707251" cy="16270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6425100" y="3393791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3273436" y="3387628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9231534" y="3441294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19705" y="4031592"/>
            <a:ext cx="3769997" cy="11798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MokaBlox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LLC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492" y="1730125"/>
            <a:ext cx="2419966" cy="1627099"/>
          </a:xfrm>
          <a:prstGeom prst="rect">
            <a:avLst/>
          </a:prstGeom>
        </p:spPr>
      </p:pic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681" y="1735623"/>
            <a:ext cx="1627100" cy="1627100"/>
          </a:xfrm>
          <a:prstGeom prst="rect">
            <a:avLst/>
          </a:prstGeom>
        </p:spPr>
      </p:pic>
      <p:pic>
        <p:nvPicPr>
          <p:cNvPr id="18" name="Picture 1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9F47B4CD-1AED-0544-BB1D-4B8FAC182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588" y="5923760"/>
            <a:ext cx="2364824" cy="1066009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53576-F20B-FA4D-A59D-67887A255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412" y="5935005"/>
            <a:ext cx="2415913" cy="973235"/>
          </a:xfrm>
          <a:prstGeom prst="rect">
            <a:avLst/>
          </a:prstGeom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F79FF541-A4A4-874C-B2FC-0CCE8D213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8670" y="1621907"/>
            <a:ext cx="1410120" cy="18801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43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E98F3A-2FEF-9E41-9484-CA952D54BF59}"/>
              </a:ext>
            </a:extLst>
          </p:cNvPr>
          <p:cNvGrpSpPr/>
          <p:nvPr/>
        </p:nvGrpSpPr>
        <p:grpSpPr>
          <a:xfrm>
            <a:off x="5211775" y="1295230"/>
            <a:ext cx="2461543" cy="1383018"/>
            <a:chOff x="5211775" y="1295230"/>
            <a:chExt cx="2461543" cy="138301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DACDDBD-ADA5-8B43-9549-699A61CD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785" y="1379537"/>
              <a:ext cx="993762" cy="914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04634C0-5C55-3042-9C33-7C9E59F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6118" y="1295230"/>
              <a:ext cx="635210" cy="1032218"/>
            </a:xfrm>
            <a:prstGeom prst="rect">
              <a:avLst/>
            </a:prstGeom>
          </p:spPr>
        </p:pic>
        <p:sp>
          <p:nvSpPr>
            <p:cNvPr id="8" name="Content Placeholder 4">
              <a:extLst>
                <a:ext uri="{FF2B5EF4-FFF2-40B4-BE49-F238E27FC236}">
                  <a16:creationId xmlns:a16="http://schemas.microsoft.com/office/drawing/2014/main" id="{93E459B8-83EE-6E4A-8957-BAA18A0E3F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1775" y="2171378"/>
              <a:ext cx="2461543" cy="50687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Cryptocurrencies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2004927" y="4242060"/>
            <a:ext cx="3555260" cy="170380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6693532" y="4278126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1463011" y="171343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8120957" y="1807198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114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91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968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9" name="Graphic 68" descr="Database">
            <a:extLst>
              <a:ext uri="{FF2B5EF4-FFF2-40B4-BE49-F238E27FC236}">
                <a16:creationId xmlns:a16="http://schemas.microsoft.com/office/drawing/2014/main" id="{9A377AFF-418B-2B42-B234-69BB8164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</p:spTree>
    <p:extLst>
      <p:ext uri="{BB962C8B-B14F-4D97-AF65-F5344CB8AC3E}">
        <p14:creationId xmlns:p14="http://schemas.microsoft.com/office/powerpoint/2010/main" val="38273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Requirements of Existing BFT Protocols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023" y="2084011"/>
            <a:ext cx="10928528" cy="2462084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Multiple phases of quadratic communication (PBFT). 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Expect no failures or dependence on clients (Zyzzyva). 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Incur high client latencies (</a:t>
            </a:r>
            <a:r>
              <a:rPr lang="en-US" sz="2400" dirty="0" err="1">
                <a:latin typeface="Palatino Linotype" panose="02040502050505030304" pitchFamily="18" charset="0"/>
              </a:rPr>
              <a:t>HotStuff</a:t>
            </a:r>
            <a:r>
              <a:rPr lang="en-US" sz="2400" dirty="0">
                <a:latin typeface="Palatino Linotype" panose="02040502050505030304" pitchFamily="18" charset="0"/>
              </a:rPr>
              <a:t>).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Graphic 4" descr="Crying face with solid fill with solid fill">
            <a:extLst>
              <a:ext uri="{FF2B5EF4-FFF2-40B4-BE49-F238E27FC236}">
                <a16:creationId xmlns:a16="http://schemas.microsoft.com/office/drawing/2014/main" id="{AC3FA359-7E94-A942-905F-B1FB943C5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9122" y="1972915"/>
            <a:ext cx="2257429" cy="225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7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</p:spTree>
    <p:extLst>
      <p:ext uri="{BB962C8B-B14F-4D97-AF65-F5344CB8AC3E}">
        <p14:creationId xmlns:p14="http://schemas.microsoft.com/office/powerpoint/2010/main" val="18721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276122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vs Other Protocols 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E4640-FCBF-FF4D-AF49-1698C533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4" name="Picture 3" descr="A screenshot of a social media post with text and people in background&#10;&#10;Description automatically generated">
            <a:extLst>
              <a:ext uri="{FF2B5EF4-FFF2-40B4-BE49-F238E27FC236}">
                <a16:creationId xmlns:a16="http://schemas.microsoft.com/office/drawing/2014/main" id="{8D848DA3-482F-D947-A786-15A3D51D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3567"/>
            <a:ext cx="12118312" cy="2850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A305A3-81A7-DD4D-A466-2D0C006E12D1}"/>
              </a:ext>
            </a:extLst>
          </p:cNvPr>
          <p:cNvSpPr/>
          <p:nvPr/>
        </p:nvSpPr>
        <p:spPr>
          <a:xfrm>
            <a:off x="73688" y="2850228"/>
            <a:ext cx="12044624" cy="436311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0799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87395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205273" y="3286151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49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5574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How to replace a </a:t>
            </a: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malicious</a:t>
            </a:r>
            <a:r>
              <a:rPr lang="en-US" b="1" dirty="0">
                <a:latin typeface="Palatino Linotype" panose="02040502050505030304" pitchFamily="18" charset="0"/>
              </a:rPr>
              <a:t> Primary?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703187" y="3877739"/>
            <a:ext cx="87782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703187" y="3237659"/>
            <a:ext cx="87782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703187" y="2597579"/>
            <a:ext cx="87782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703187" y="4517819"/>
            <a:ext cx="87782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1465624" y="300879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1465624" y="361495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1340555" y="4206312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Byzantine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51454" y="240262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New Primary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2949652" y="2604251"/>
            <a:ext cx="2894724" cy="613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2949652" y="2604251"/>
            <a:ext cx="2873740" cy="12452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2927576" y="2590908"/>
            <a:ext cx="2950491" cy="186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</p:cNvCxnSpPr>
          <p:nvPr/>
        </p:nvCxnSpPr>
        <p:spPr>
          <a:xfrm>
            <a:off x="2932569" y="2587939"/>
            <a:ext cx="0" cy="192691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>
            <a:off x="5854692" y="2587939"/>
            <a:ext cx="0" cy="193477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 flipH="1">
            <a:off x="8343671" y="2587939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10621630" y="2587939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>
            <a:off x="2949652" y="3247301"/>
            <a:ext cx="2772921" cy="602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871767" y="3892873"/>
            <a:ext cx="2463344" cy="598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 flipV="1">
            <a:off x="5882083" y="2634203"/>
            <a:ext cx="2438213" cy="1239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2930919" y="4540726"/>
            <a:ext cx="2815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View Change Request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5824745" y="4527314"/>
            <a:ext cx="2610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Join after Receiving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f+1 VC requests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2623FC-5DDB-44A2-8C8C-B80B4E58247C}"/>
              </a:ext>
            </a:extLst>
          </p:cNvPr>
          <p:cNvCxnSpPr>
            <a:cxnSpLocks/>
          </p:cNvCxnSpPr>
          <p:nvPr/>
        </p:nvCxnSpPr>
        <p:spPr>
          <a:xfrm flipV="1">
            <a:off x="2944659" y="2634203"/>
            <a:ext cx="2882643" cy="593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8D7CF1-72AA-4CED-8CEE-DECA912CAA5C}"/>
              </a:ext>
            </a:extLst>
          </p:cNvPr>
          <p:cNvCxnSpPr>
            <a:cxnSpLocks/>
          </p:cNvCxnSpPr>
          <p:nvPr/>
        </p:nvCxnSpPr>
        <p:spPr>
          <a:xfrm>
            <a:off x="2949652" y="3247300"/>
            <a:ext cx="2905040" cy="12356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29A0B0B-5C30-45C8-8DDE-9FA45D08702F}"/>
              </a:ext>
            </a:extLst>
          </p:cNvPr>
          <p:cNvCxnSpPr>
            <a:cxnSpLocks/>
          </p:cNvCxnSpPr>
          <p:nvPr/>
        </p:nvCxnSpPr>
        <p:spPr>
          <a:xfrm flipV="1">
            <a:off x="5861451" y="3232761"/>
            <a:ext cx="2476659" cy="650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BD2819B-C547-4C49-92C9-AD64B34E2C09}"/>
              </a:ext>
            </a:extLst>
          </p:cNvPr>
          <p:cNvCxnSpPr>
            <a:cxnSpLocks/>
          </p:cNvCxnSpPr>
          <p:nvPr/>
        </p:nvCxnSpPr>
        <p:spPr>
          <a:xfrm>
            <a:off x="8361486" y="2604251"/>
            <a:ext cx="2236768" cy="611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8DFFD3-0817-434E-ADD7-1A84E561BE18}"/>
              </a:ext>
            </a:extLst>
          </p:cNvPr>
          <p:cNvCxnSpPr>
            <a:cxnSpLocks/>
          </p:cNvCxnSpPr>
          <p:nvPr/>
        </p:nvCxnSpPr>
        <p:spPr>
          <a:xfrm>
            <a:off x="8361486" y="2604251"/>
            <a:ext cx="2254582" cy="12229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8520E3-9B7E-458C-BF09-E24CB55B7594}"/>
              </a:ext>
            </a:extLst>
          </p:cNvPr>
          <p:cNvCxnSpPr>
            <a:cxnSpLocks/>
          </p:cNvCxnSpPr>
          <p:nvPr/>
        </p:nvCxnSpPr>
        <p:spPr>
          <a:xfrm>
            <a:off x="8339410" y="2590908"/>
            <a:ext cx="2258844" cy="186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DBB4C1D-1A39-49EB-8B26-FEEF54D8E915}"/>
              </a:ext>
            </a:extLst>
          </p:cNvPr>
          <p:cNvSpPr txBox="1"/>
          <p:nvPr/>
        </p:nvSpPr>
        <p:spPr>
          <a:xfrm>
            <a:off x="8744722" y="4507658"/>
            <a:ext cx="139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New View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Propose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99581DE-08E4-499A-A4EA-A455520A8E96}"/>
              </a:ext>
            </a:extLst>
          </p:cNvPr>
          <p:cNvSpPr txBox="1"/>
          <p:nvPr/>
        </p:nvSpPr>
        <p:spPr>
          <a:xfrm>
            <a:off x="10585335" y="4527755"/>
            <a:ext cx="139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</a:rPr>
              <a:t>Enter 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</a:rPr>
              <a:t>New View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2967D0-4D83-4B49-B64A-B2FD6B708916}"/>
              </a:ext>
            </a:extLst>
          </p:cNvPr>
          <p:cNvSpPr/>
          <p:nvPr/>
        </p:nvSpPr>
        <p:spPr>
          <a:xfrm>
            <a:off x="2816801" y="248376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85ED04-66D9-6848-A076-761607025954}"/>
              </a:ext>
            </a:extLst>
          </p:cNvPr>
          <p:cNvSpPr/>
          <p:nvPr/>
        </p:nvSpPr>
        <p:spPr>
          <a:xfrm>
            <a:off x="2810571" y="312899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3DF3DE8-F11B-1846-AC12-73962F3AE2E6}"/>
              </a:ext>
            </a:extLst>
          </p:cNvPr>
          <p:cNvSpPr/>
          <p:nvPr/>
        </p:nvSpPr>
        <p:spPr>
          <a:xfrm>
            <a:off x="2816801" y="377990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C31EAF4-2045-AB47-8A78-06BCB25931A5}"/>
              </a:ext>
            </a:extLst>
          </p:cNvPr>
          <p:cNvSpPr/>
          <p:nvPr/>
        </p:nvSpPr>
        <p:spPr>
          <a:xfrm>
            <a:off x="2810571" y="440999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E3FA3-CF1D-6042-A8F4-5C40A620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B5ED3F17-9589-FD4F-9C48-2877059F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154" y="2234067"/>
            <a:ext cx="671063" cy="702517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B88679E-4277-AA42-BAE6-1F54BEC2D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9" y="2917322"/>
            <a:ext cx="671063" cy="702517"/>
          </a:xfrm>
          <a:prstGeom prst="rect">
            <a:avLst/>
          </a:prstGeom>
        </p:spPr>
      </p:pic>
      <p:pic>
        <p:nvPicPr>
          <p:cNvPr id="41" name="Graphic 40" descr="Database">
            <a:extLst>
              <a:ext uri="{FF2B5EF4-FFF2-40B4-BE49-F238E27FC236}">
                <a16:creationId xmlns:a16="http://schemas.microsoft.com/office/drawing/2014/main" id="{9896970D-BF62-984B-BC6E-0B871645D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154" y="3596605"/>
            <a:ext cx="671063" cy="702517"/>
          </a:xfrm>
          <a:prstGeom prst="rect">
            <a:avLst/>
          </a:prstGeom>
        </p:spPr>
      </p:pic>
      <p:pic>
        <p:nvPicPr>
          <p:cNvPr id="42" name="Graphic 41" descr="Database">
            <a:extLst>
              <a:ext uri="{FF2B5EF4-FFF2-40B4-BE49-F238E27FC236}">
                <a16:creationId xmlns:a16="http://schemas.microsoft.com/office/drawing/2014/main" id="{FB777BC0-0ECD-EC4B-9E40-CCE10E2C6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154" y="4325974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6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69" grpId="0"/>
      <p:bldP spid="95" grpId="0"/>
      <p:bldP spid="1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33849"/>
            <a:ext cx="12192000" cy="137864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600" b="0" dirty="0" err="1">
                <a:latin typeface="Palatino Linotype" panose="02040502050505030304" pitchFamily="18" charset="0"/>
              </a:rPr>
              <a:t>ResilientDB</a:t>
            </a:r>
            <a:r>
              <a:rPr lang="en-US" sz="36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36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444" y="4087997"/>
            <a:ext cx="2391869" cy="107820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81" y="4087997"/>
            <a:ext cx="2450053" cy="986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3104754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0FA78E-B28B-874C-81D2-5A8F911EBD3B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463295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Proceedings of the 40</a:t>
            </a:r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 IEEE ICDCS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28FBE23E-18BA-6148-9B99-39C488D45EA4}"/>
              </a:ext>
            </a:extLst>
          </p:cNvPr>
          <p:cNvSpPr txBox="1">
            <a:spLocks/>
          </p:cNvSpPr>
          <p:nvPr/>
        </p:nvSpPr>
        <p:spPr bwMode="auto">
          <a:xfrm>
            <a:off x="0" y="707677"/>
            <a:ext cx="12192000" cy="64589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Palatino Linotype" panose="02040502050505030304" pitchFamily="18" charset="0"/>
              </a:rPr>
              <a:t>Distributed Databases</a:t>
            </a:r>
          </a:p>
        </p:txBody>
      </p:sp>
      <p:pic>
        <p:nvPicPr>
          <p:cNvPr id="34" name="Graphic 33" descr="Airplane with solid fill">
            <a:extLst>
              <a:ext uri="{FF2B5EF4-FFF2-40B4-BE49-F238E27FC236}">
                <a16:creationId xmlns:a16="http://schemas.microsoft.com/office/drawing/2014/main" id="{8D056A6B-A1D4-1F4C-8AB2-B0A7F594E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206976">
            <a:off x="454739" y="3988576"/>
            <a:ext cx="2235298" cy="2235298"/>
          </a:xfrm>
          <a:prstGeom prst="rect">
            <a:avLst/>
          </a:prstGeom>
        </p:spPr>
      </p:pic>
      <p:pic>
        <p:nvPicPr>
          <p:cNvPr id="35" name="Graphic 34" descr="Airplane with solid fill">
            <a:extLst>
              <a:ext uri="{FF2B5EF4-FFF2-40B4-BE49-F238E27FC236}">
                <a16:creationId xmlns:a16="http://schemas.microsoft.com/office/drawing/2014/main" id="{44501031-436A-FA43-A010-240D0032C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330585">
            <a:off x="9506438" y="3981554"/>
            <a:ext cx="2235298" cy="22352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D6D2610-75B1-4E4A-87EE-72291DC5A846}"/>
              </a:ext>
            </a:extLst>
          </p:cNvPr>
          <p:cNvSpPr txBox="1"/>
          <p:nvPr/>
        </p:nvSpPr>
        <p:spPr>
          <a:xfrm>
            <a:off x="4788205" y="2930140"/>
            <a:ext cx="2615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Palatino Linotype" panose="02040502050505030304" pitchFamily="18" charset="0"/>
              </a:rPr>
              <a:t>Book Tickets</a:t>
            </a:r>
          </a:p>
        </p:txBody>
      </p:sp>
      <p:pic>
        <p:nvPicPr>
          <p:cNvPr id="37" name="Graphic 36" descr="Disk with solid fill">
            <a:extLst>
              <a:ext uri="{FF2B5EF4-FFF2-40B4-BE49-F238E27FC236}">
                <a16:creationId xmlns:a16="http://schemas.microsoft.com/office/drawing/2014/main" id="{205C646C-F68C-244E-BA40-734BE0E8C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3463" y="2519259"/>
            <a:ext cx="1404938" cy="1404938"/>
          </a:xfrm>
          <a:prstGeom prst="rect">
            <a:avLst/>
          </a:prstGeom>
        </p:spPr>
      </p:pic>
      <p:pic>
        <p:nvPicPr>
          <p:cNvPr id="38" name="Graphic 37" descr="Folder Search with solid fill">
            <a:extLst>
              <a:ext uri="{FF2B5EF4-FFF2-40B4-BE49-F238E27FC236}">
                <a16:creationId xmlns:a16="http://schemas.microsoft.com/office/drawing/2014/main" id="{9AA9C8A6-D6D5-4740-8879-F9DDE87F7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25" y="2085872"/>
            <a:ext cx="2271712" cy="227171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44221E0-FE04-9C4D-8626-BFBC01642CDF}"/>
              </a:ext>
            </a:extLst>
          </p:cNvPr>
          <p:cNvSpPr txBox="1"/>
          <p:nvPr/>
        </p:nvSpPr>
        <p:spPr>
          <a:xfrm>
            <a:off x="3873276" y="2929341"/>
            <a:ext cx="4445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Palatino Linotype" panose="02040502050505030304" pitchFamily="18" charset="0"/>
              </a:rPr>
              <a:t>Log and Track Records</a:t>
            </a:r>
          </a:p>
        </p:txBody>
      </p:sp>
    </p:spTree>
    <p:extLst>
      <p:ext uri="{BB962C8B-B14F-4D97-AF65-F5344CB8AC3E}">
        <p14:creationId xmlns:p14="http://schemas.microsoft.com/office/powerpoint/2010/main" val="65946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33 -0.10695 L 0.78463 -0.74653 " pathEditMode="relative" ptsTypes="AA">
                                      <p:cBhvr>
                                        <p:cTn id="1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77 -0.12847 L -0.8233 -0.75764 " pathEditMode="relative" ptsTypes="AA">
                                      <p:cBhvr>
                                        <p:cTn id="1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413295" y="658415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A6B48-D136-4C46-9E25-C6EAADF5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66" y="1847855"/>
            <a:ext cx="5925178" cy="41476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1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2228904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2956966" y="4002976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28871" y="4203470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326039" y="3785305"/>
            <a:ext cx="1112009" cy="8699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276130" y="3776897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27755" y="3367619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675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4096710" y="3086429"/>
            <a:ext cx="1229329" cy="1133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458934" y="4112881"/>
            <a:ext cx="3555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13889" y="1535600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33F0F024-2986-AC4D-91FB-DC1D7945FC06}"/>
              </a:ext>
            </a:extLst>
          </p:cNvPr>
          <p:cNvCxnSpPr>
            <a:cxnSpLocks/>
            <a:stCxn id="26" idx="0"/>
            <a:endCxn id="36" idx="1"/>
          </p:cNvCxnSpPr>
          <p:nvPr/>
        </p:nvCxnSpPr>
        <p:spPr>
          <a:xfrm rot="5400000" flipH="1" flipV="1">
            <a:off x="6633268" y="2349671"/>
            <a:ext cx="666471" cy="218798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65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3" grpId="0"/>
      <p:bldP spid="51" grpId="0"/>
      <p:bldP spid="2" grpId="0" animBg="1"/>
      <p:bldP spid="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PoE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14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Evaluation Metrics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787164"/>
            <a:ext cx="12192000" cy="35974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Google cloud used for deploying replicas and clients.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Each replica used 16-core Intel Xeon Cascade Lake CPUs and had access to 32 GB memory.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Total 320K clients deployed on 16 machines.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Workload provided by Yahoo Cloud Serving Benchmark (YCSB).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Experiments ran for 180s 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 First 60s warmup.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4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2603" y="2095656"/>
            <a:ext cx="3123144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Scalability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163BFDD-6CBB-7442-AE37-F2008897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55" y="131836"/>
            <a:ext cx="6920997" cy="5170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3FD2ED-81F5-6D4E-8B65-638DE9113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78" y="5483532"/>
            <a:ext cx="7653196" cy="5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27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666B5-DCB1-AF4A-9BF9-48F135742B3A}"/>
              </a:ext>
            </a:extLst>
          </p:cNvPr>
          <p:cNvSpPr txBox="1">
            <a:spLocks/>
          </p:cNvSpPr>
          <p:nvPr/>
        </p:nvSpPr>
        <p:spPr bwMode="auto">
          <a:xfrm>
            <a:off x="32603" y="2095656"/>
            <a:ext cx="3123144" cy="7829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Batching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045B4A6-5850-8D4D-A141-25DB4956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271" y="101463"/>
            <a:ext cx="7098566" cy="52412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D28F69-BCAA-7F49-B575-4CE37232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78" y="5483532"/>
            <a:ext cx="7653196" cy="5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26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 and Final Remarks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649356" y="1461456"/>
            <a:ext cx="11025809" cy="41958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PoE achieves consensus in three linear phases.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PoE employs Speculative Execution and Out-of-order Message Processing.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If client commits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persists in time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Replicas may be required to rollback their state.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PoE supports a two-phase MAC variant (details in paper).</a:t>
            </a:r>
          </a:p>
        </p:txBody>
      </p:sp>
    </p:spTree>
    <p:extLst>
      <p:ext uri="{BB962C8B-B14F-4D97-AF65-F5344CB8AC3E}">
        <p14:creationId xmlns:p14="http://schemas.microsoft.com/office/powerpoint/2010/main" val="390720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118A2B-1E5B-DD44-B1AA-29689F02BAEF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pattFill prst="pct10">
            <a:fgClr>
              <a:srgbClr val="FF0000"/>
            </a:fgClr>
            <a:bgClr>
              <a:schemeClr val="tx1">
                <a:lumMod val="95000"/>
                <a:lumOff val="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3" name="Graphic 32" descr="Database with solid fill">
            <a:extLst>
              <a:ext uri="{FF2B5EF4-FFF2-40B4-BE49-F238E27FC236}">
                <a16:creationId xmlns:a16="http://schemas.microsoft.com/office/drawing/2014/main" id="{4CDE0516-5BFC-FA44-9B37-7EE16031F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3141" y="1506141"/>
            <a:ext cx="3198381" cy="3198381"/>
          </a:xfrm>
          <a:prstGeom prst="rect">
            <a:avLst/>
          </a:prstGeom>
        </p:spPr>
      </p:pic>
      <p:pic>
        <p:nvPicPr>
          <p:cNvPr id="34" name="Graphic 33" descr="Devil face with solid fill with solid fill">
            <a:extLst>
              <a:ext uri="{FF2B5EF4-FFF2-40B4-BE49-F238E27FC236}">
                <a16:creationId xmlns:a16="http://schemas.microsoft.com/office/drawing/2014/main" id="{DC425E93-4E5F-EF48-85D8-39B3A4579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881" y="647881"/>
            <a:ext cx="4914899" cy="4914899"/>
          </a:xfrm>
          <a:prstGeom prst="rect">
            <a:avLst/>
          </a:prstGeom>
        </p:spPr>
      </p:pic>
      <p:sp>
        <p:nvSpPr>
          <p:cNvPr id="35" name="Subtitle 2">
            <a:extLst>
              <a:ext uri="{FF2B5EF4-FFF2-40B4-BE49-F238E27FC236}">
                <a16:creationId xmlns:a16="http://schemas.microsoft.com/office/drawing/2014/main" id="{C1F58035-493F-C24C-8DAB-D7279D4AEB22}"/>
              </a:ext>
            </a:extLst>
          </p:cNvPr>
          <p:cNvSpPr txBox="1">
            <a:spLocks/>
          </p:cNvSpPr>
          <p:nvPr/>
        </p:nvSpPr>
        <p:spPr>
          <a:xfrm>
            <a:off x="3286305" y="5195706"/>
            <a:ext cx="4943475" cy="10144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Billions of Dollars</a:t>
            </a:r>
          </a:p>
        </p:txBody>
      </p:sp>
    </p:spTree>
    <p:extLst>
      <p:ext uri="{BB962C8B-B14F-4D97-AF65-F5344CB8AC3E}">
        <p14:creationId xmlns:p14="http://schemas.microsoft.com/office/powerpoint/2010/main" val="31692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2913D0C-8EF9-3F42-9BAE-8814451E96F1}"/>
              </a:ext>
            </a:extLst>
          </p:cNvPr>
          <p:cNvSpPr txBox="1">
            <a:spLocks/>
          </p:cNvSpPr>
          <p:nvPr/>
        </p:nvSpPr>
        <p:spPr bwMode="auto">
          <a:xfrm>
            <a:off x="-1" y="2446039"/>
            <a:ext cx="12192000" cy="64589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Blockchain Technology</a:t>
            </a:r>
          </a:p>
        </p:txBody>
      </p:sp>
    </p:spTree>
    <p:extLst>
      <p:ext uri="{BB962C8B-B14F-4D97-AF65-F5344CB8AC3E}">
        <p14:creationId xmlns:p14="http://schemas.microsoft.com/office/powerpoint/2010/main" val="19681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Why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A picture containing person, man, photo, cellphone&#10;&#10;Description automatically generated">
            <a:extLst>
              <a:ext uri="{FF2B5EF4-FFF2-40B4-BE49-F238E27FC236}">
                <a16:creationId xmlns:a16="http://schemas.microsoft.com/office/drawing/2014/main" id="{2174B39B-26CD-284C-9C17-DAC06130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15" y="1372519"/>
            <a:ext cx="8696080" cy="4485500"/>
          </a:xfrm>
          <a:prstGeom prst="rect">
            <a:avLst/>
          </a:prstGeom>
        </p:spPr>
      </p:pic>
      <p:pic>
        <p:nvPicPr>
          <p:cNvPr id="33" name="Graphic 32" descr="Customer review RTL">
            <a:extLst>
              <a:ext uri="{FF2B5EF4-FFF2-40B4-BE49-F238E27FC236}">
                <a16:creationId xmlns:a16="http://schemas.microsoft.com/office/drawing/2014/main" id="{4B2F5699-FAD2-644E-A602-E9536A135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514" y="2319130"/>
            <a:ext cx="3388190" cy="24526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CB9397-8214-804A-AFED-4877F0F1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Graphic 3" descr="Wreath">
            <a:extLst>
              <a:ext uri="{FF2B5EF4-FFF2-40B4-BE49-F238E27FC236}">
                <a16:creationId xmlns:a16="http://schemas.microsoft.com/office/drawing/2014/main" id="{8774D6D0-498C-8541-A99A-49B2E5A0F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155" y="1572807"/>
            <a:ext cx="4639733" cy="36404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>
            <a:off x="7390261" y="2731305"/>
            <a:ext cx="2533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146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190344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34" name="Graphic 33" descr="School girl with solid fill">
            <a:extLst>
              <a:ext uri="{FF2B5EF4-FFF2-40B4-BE49-F238E27FC236}">
                <a16:creationId xmlns:a16="http://schemas.microsoft.com/office/drawing/2014/main" id="{F635F9FF-E22A-9A49-B0F2-0561904A0E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69623" y="3657674"/>
            <a:ext cx="1798843" cy="1798843"/>
          </a:xfrm>
          <a:prstGeom prst="rect">
            <a:avLst/>
          </a:prstGeom>
        </p:spPr>
      </p:pic>
      <p:pic>
        <p:nvPicPr>
          <p:cNvPr id="36" name="Graphic 35" descr="School boy with solid fill">
            <a:extLst>
              <a:ext uri="{FF2B5EF4-FFF2-40B4-BE49-F238E27FC236}">
                <a16:creationId xmlns:a16="http://schemas.microsoft.com/office/drawing/2014/main" id="{0F6BCD14-65CA-E44B-BC09-E434ADB56A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1841" y="3657674"/>
            <a:ext cx="1798843" cy="1798843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8135"/>
            <a:ext cx="105156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370110"/>
            <a:ext cx="10866782" cy="77867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70110"/>
            <a:ext cx="11039061" cy="77867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0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3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22246</TotalTime>
  <Words>570</Words>
  <Application>Microsoft Macintosh PowerPoint</Application>
  <PresentationFormat>Widescreen</PresentationFormat>
  <Paragraphs>193</Paragraphs>
  <Slides>28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Proof-of-Execution: Reaching Consensus  through Fault Tolerant Speculation</vt:lpstr>
      <vt:lpstr>PowerPoint Presentation</vt:lpstr>
      <vt:lpstr>PowerPoint Presentation</vt:lpstr>
      <vt:lpstr>PowerPoint Presentation</vt:lpstr>
      <vt:lpstr>Why Blockchain?</vt:lpstr>
      <vt:lpstr>What is Blockchain?</vt:lpstr>
      <vt:lpstr>Blockchain Network</vt:lpstr>
      <vt:lpstr>Blockchain: Decentralization  Replicas</vt:lpstr>
      <vt:lpstr>Blockchain: Democracy  Vote</vt:lpstr>
      <vt:lpstr>Blockchain Applications</vt:lpstr>
      <vt:lpstr>At the core of any Blockchain application is a Byzantine Fault-Tolerant (BFT) consensus protocol.</vt:lpstr>
      <vt:lpstr>First practical BFT implementation.</vt:lpstr>
      <vt:lpstr>Requirements of Existing BFT Protocols</vt:lpstr>
      <vt:lpstr>Speculative Execution</vt:lpstr>
      <vt:lpstr>PoE vs Other Protocols </vt:lpstr>
      <vt:lpstr>PowerPoint Presentation</vt:lpstr>
      <vt:lpstr>Magical Ingredient  Client Commit implies Finality</vt:lpstr>
      <vt:lpstr>How to replace a malicious Primary?</vt:lpstr>
      <vt:lpstr>ResilientDB: High Throughput Yielding, Scalable Permissioned Blockchain Fabric*</vt:lpstr>
      <vt:lpstr>PowerPoint Presentation</vt:lpstr>
      <vt:lpstr>PowerPoint Presentation</vt:lpstr>
      <vt:lpstr>Implementation on ResilientDB</vt:lpstr>
      <vt:lpstr>Evaluating PoE on ResilientDB</vt:lpstr>
      <vt:lpstr>Evaluation Metrics</vt:lpstr>
      <vt:lpstr>Scalability</vt:lpstr>
      <vt:lpstr>PowerPoint Presentation</vt:lpstr>
      <vt:lpstr>Conclusions and Final Remarks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716</cp:revision>
  <dcterms:created xsi:type="dcterms:W3CDTF">2018-08-17T23:07:33Z</dcterms:created>
  <dcterms:modified xsi:type="dcterms:W3CDTF">2021-03-26T07:36:45Z</dcterms:modified>
  <cp:category/>
</cp:coreProperties>
</file>